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2E6AD-2601-4467-AFED-F1AA3510604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453A4-56BB-4F15-BA91-7CD5262EB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06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70E06A9B-9A3D-4B34-A094-2F1AE0243637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DD75B45-CB93-4273-8971-1C3B6A00F904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953CBE4-9A5B-4ED3-B1DA-4E3B04A71C01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AE3A2C8-00A2-4ACC-BFEF-0BFC9F9B833C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E4ECFD54-19E3-4E0C-9018-ADAC8DC88737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92DA3AB-2C68-4981-B9A2-E3A7234ADBF1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542C806-6B02-4756-B41B-99E2BEC58D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d1UPf7lXeO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#11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RNA and Protein Synthesis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17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Protein Synthesis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812800" indent="-812800" eaLnBrk="1" hangingPunct="1">
              <a:defRPr/>
            </a:pPr>
            <a:r>
              <a:rPr lang="en-US" dirty="0">
                <a:solidFill>
                  <a:srgbClr val="FF0000"/>
                </a:solidFill>
                <a:ea typeface="+mn-ea"/>
                <a:cs typeface="+mn-cs"/>
              </a:rPr>
              <a:t>Proteins are long chains of amino acids held together by peptide bonds.</a:t>
            </a:r>
          </a:p>
          <a:p>
            <a:pPr marL="812800" indent="-812800" eaLnBrk="1" hangingPunct="1">
              <a:defRPr/>
            </a:pPr>
            <a:endParaRPr lang="en-US" dirty="0">
              <a:ea typeface="+mn-ea"/>
              <a:cs typeface="+mn-cs"/>
            </a:endParaRPr>
          </a:p>
          <a:p>
            <a:pPr marL="812800" indent="-812800" eaLnBrk="1" hangingPunct="1">
              <a:defRPr/>
            </a:pPr>
            <a:r>
              <a:rPr lang="en-US" dirty="0">
                <a:ea typeface="+mn-ea"/>
                <a:cs typeface="+mn-cs"/>
              </a:rPr>
              <a:t>There are 20 different amino acids which are arranged into particular sequences to give the thousands of different proteins found throughout the body.</a:t>
            </a:r>
          </a:p>
        </p:txBody>
      </p:sp>
    </p:spTree>
    <p:extLst>
      <p:ext uri="{BB962C8B-B14F-4D97-AF65-F5344CB8AC3E}">
        <p14:creationId xmlns:p14="http://schemas.microsoft.com/office/powerpoint/2010/main" val="86715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Protein Synthesis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812800" indent="-812800" eaLnBrk="1" hangingPunct="1">
              <a:defRPr/>
            </a:pPr>
            <a:r>
              <a:rPr lang="en-US" dirty="0">
                <a:ea typeface="+mn-ea"/>
                <a:cs typeface="+mn-cs"/>
              </a:rPr>
              <a:t>The correlation between nucleotide sequence and amino acid sequence is called the </a:t>
            </a:r>
            <a:r>
              <a:rPr lang="en-US" b="1" dirty="0">
                <a:ea typeface="+mn-ea"/>
                <a:cs typeface="+mn-cs"/>
              </a:rPr>
              <a:t>genetic code</a:t>
            </a:r>
            <a:r>
              <a:rPr lang="en-US" dirty="0">
                <a:ea typeface="+mn-ea"/>
                <a:cs typeface="+mn-cs"/>
              </a:rPr>
              <a:t>.</a:t>
            </a:r>
          </a:p>
          <a:p>
            <a:pPr marL="812800" indent="-812800"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marL="812800" indent="-812800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Three nucleotides will code for an amino acid and a group of amino acids is a protein.</a:t>
            </a:r>
            <a:endParaRPr lang="en-US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901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Protein Synthesis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defRPr/>
            </a:pPr>
            <a:r>
              <a:rPr lang="en-US">
                <a:ea typeface="+mn-ea"/>
                <a:cs typeface="+mn-cs"/>
              </a:rPr>
              <a:t>There are 64 different codons.</a:t>
            </a:r>
          </a:p>
          <a:p>
            <a:pPr marL="609600" indent="-609600" eaLnBrk="1" hangingPunct="1">
              <a:defRPr/>
            </a:pPr>
            <a:endParaRPr lang="en-US">
              <a:ea typeface="+mn-ea"/>
              <a:cs typeface="+mn-cs"/>
            </a:endParaRPr>
          </a:p>
          <a:p>
            <a:pPr marL="609600" indent="-609600" eaLnBrk="1" hangingPunct="1">
              <a:defRPr/>
            </a:pPr>
            <a:r>
              <a:rPr lang="en-US">
                <a:ea typeface="+mn-ea"/>
                <a:cs typeface="+mn-cs"/>
              </a:rPr>
              <a:t>All proteins begin with the universal start codon </a:t>
            </a:r>
            <a:r>
              <a:rPr lang="en-US" b="1">
                <a:ea typeface="+mn-ea"/>
                <a:cs typeface="+mn-cs"/>
              </a:rPr>
              <a:t>AUG</a:t>
            </a:r>
            <a:r>
              <a:rPr lang="en-US">
                <a:ea typeface="+mn-ea"/>
                <a:cs typeface="+mn-cs"/>
              </a:rPr>
              <a:t>.</a:t>
            </a:r>
          </a:p>
          <a:p>
            <a:pPr marL="609600" indent="-609600" eaLnBrk="1" hangingPunct="1">
              <a:defRPr/>
            </a:pPr>
            <a:endParaRPr lang="en-US">
              <a:ea typeface="+mn-ea"/>
              <a:cs typeface="+mn-cs"/>
            </a:endParaRPr>
          </a:p>
          <a:p>
            <a:pPr marL="609600" indent="-609600" eaLnBrk="1" hangingPunct="1">
              <a:defRPr/>
            </a:pPr>
            <a:r>
              <a:rPr lang="en-US">
                <a:ea typeface="+mn-ea"/>
                <a:cs typeface="+mn-cs"/>
              </a:rPr>
              <a:t>All proteins end with one of the three universal stop codons </a:t>
            </a:r>
            <a:r>
              <a:rPr lang="en-US" b="1">
                <a:ea typeface="+mn-ea"/>
                <a:cs typeface="+mn-cs"/>
              </a:rPr>
              <a:t>UAA</a:t>
            </a:r>
            <a:r>
              <a:rPr lang="en-US">
                <a:ea typeface="+mn-ea"/>
                <a:cs typeface="+mn-cs"/>
              </a:rPr>
              <a:t>, </a:t>
            </a:r>
            <a:r>
              <a:rPr lang="en-US" b="1">
                <a:ea typeface="+mn-ea"/>
                <a:cs typeface="+mn-cs"/>
              </a:rPr>
              <a:t>UAG </a:t>
            </a:r>
            <a:r>
              <a:rPr lang="en-US">
                <a:ea typeface="+mn-ea"/>
                <a:cs typeface="+mn-cs"/>
              </a:rPr>
              <a:t>or </a:t>
            </a:r>
            <a:r>
              <a:rPr lang="en-US" b="1">
                <a:ea typeface="+mn-ea"/>
                <a:cs typeface="+mn-cs"/>
              </a:rPr>
              <a:t>UGA.</a:t>
            </a:r>
          </a:p>
        </p:txBody>
      </p:sp>
    </p:spTree>
    <p:extLst>
      <p:ext uri="{BB962C8B-B14F-4D97-AF65-F5344CB8AC3E}">
        <p14:creationId xmlns:p14="http://schemas.microsoft.com/office/powerpoint/2010/main" val="2758037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322" descr="cod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625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197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Protein Synthesis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812800" indent="-812800" eaLnBrk="1" hangingPunct="1"/>
            <a:r>
              <a:rPr lang="en-US" smtClean="0"/>
              <a:t>The process of actually turning mRNA (copies of DNA) into polypeptides or proteins is called </a:t>
            </a:r>
            <a:r>
              <a:rPr lang="en-US" b="1" smtClean="0"/>
              <a:t>translation</a:t>
            </a:r>
            <a:r>
              <a:rPr lang="en-US" smtClean="0"/>
              <a:t>.</a:t>
            </a:r>
          </a:p>
          <a:p>
            <a:pPr marL="812800" indent="-812800"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00348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7270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20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a typeface="+mj-ea"/>
                <a:cs typeface="+mj-cs"/>
              </a:rPr>
              <a:t>Mutations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Any mistake made during DNA replication, transcription or translation is called a </a:t>
            </a:r>
            <a:r>
              <a:rPr lang="en-US" b="1" i="1" dirty="0" smtClean="0">
                <a:ea typeface="+mn-ea"/>
                <a:cs typeface="+mn-cs"/>
              </a:rPr>
              <a:t>mutation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These mutations can either be gene mutations or chromosomal mutations.</a:t>
            </a:r>
          </a:p>
        </p:txBody>
      </p:sp>
    </p:spTree>
    <p:extLst>
      <p:ext uri="{BB962C8B-B14F-4D97-AF65-F5344CB8AC3E}">
        <p14:creationId xmlns:p14="http://schemas.microsoft.com/office/powerpoint/2010/main" val="3256723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a typeface="+mj-ea"/>
                <a:cs typeface="+mj-cs"/>
              </a:rPr>
              <a:t>Mutations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mtClean="0"/>
              <a:t>Gene mutations or point mutations as they are called can be:</a:t>
            </a:r>
          </a:p>
          <a:p>
            <a:pPr eaLnBrk="1" hangingPunct="1"/>
            <a:endParaRPr lang="en-US" b="1" i="1" smtClean="0"/>
          </a:p>
          <a:p>
            <a:pPr lvl="1" eaLnBrk="1" hangingPunct="1"/>
            <a:r>
              <a:rPr lang="en-US" b="1" i="1" smtClean="0"/>
              <a:t>Substitution</a:t>
            </a:r>
            <a:r>
              <a:rPr lang="en-US" smtClean="0"/>
              <a:t> where a nitrogenous base is accidentally replaced with the wrong base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b="1" i="1" smtClean="0"/>
              <a:t>Frameshift mutation</a:t>
            </a:r>
            <a:r>
              <a:rPr lang="en-US" smtClean="0"/>
              <a:t> where a new base is added or deleted.</a:t>
            </a:r>
            <a:endParaRPr lang="en-US" b="1" i="1" smtClean="0"/>
          </a:p>
        </p:txBody>
      </p:sp>
    </p:spTree>
    <p:extLst>
      <p:ext uri="{BB962C8B-B14F-4D97-AF65-F5344CB8AC3E}">
        <p14:creationId xmlns:p14="http://schemas.microsoft.com/office/powerpoint/2010/main" val="3847033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a typeface="+mj-ea"/>
                <a:cs typeface="+mj-cs"/>
              </a:rPr>
              <a:t>Mutations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Chromosomal mutations are the adding, </a:t>
            </a:r>
            <a:r>
              <a:rPr lang="en-US" dirty="0" err="1" smtClean="0">
                <a:ea typeface="+mn-ea"/>
                <a:cs typeface="+mn-cs"/>
              </a:rPr>
              <a:t>sbtracting</a:t>
            </a:r>
            <a:r>
              <a:rPr lang="en-US" dirty="0" smtClean="0">
                <a:ea typeface="+mn-ea"/>
                <a:cs typeface="+mn-cs"/>
              </a:rPr>
              <a:t> or breaking of a chromosome.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solidFill>
                  <a:srgbClr val="FF0000"/>
                </a:solidFill>
                <a:ea typeface="+mn-ea"/>
                <a:cs typeface="+mn-cs"/>
              </a:rPr>
              <a:t>REMEMBER: Chromosomes are made of DNA so it changes the DNA within the organism.</a:t>
            </a:r>
          </a:p>
        </p:txBody>
      </p:sp>
    </p:spTree>
    <p:extLst>
      <p:ext uri="{BB962C8B-B14F-4D97-AF65-F5344CB8AC3E}">
        <p14:creationId xmlns:p14="http://schemas.microsoft.com/office/powerpoint/2010/main" val="1835189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a typeface="+mj-ea"/>
                <a:cs typeface="+mj-cs"/>
              </a:rPr>
              <a:t>Mutations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mtClean="0"/>
              <a:t>These mutations can be caused by mutagens (physical or chemical factors in the environment) or they can happen by chance.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Mutations can be harmful or beneficial depending on what results form the change.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96949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RNA Structure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812800" indent="-812800" eaLnBrk="1" hangingPunct="1">
              <a:defRPr/>
            </a:pPr>
            <a:r>
              <a:rPr lang="en-US">
                <a:ea typeface="+mn-ea"/>
                <a:cs typeface="+mn-cs"/>
              </a:rPr>
              <a:t>Ribonucleic acid (</a:t>
            </a:r>
            <a:r>
              <a:rPr lang="en-US" b="1">
                <a:ea typeface="+mn-ea"/>
                <a:cs typeface="+mn-cs"/>
              </a:rPr>
              <a:t>RNA</a:t>
            </a:r>
            <a:r>
              <a:rPr lang="en-US">
                <a:ea typeface="+mn-ea"/>
                <a:cs typeface="+mn-cs"/>
              </a:rPr>
              <a:t>) is a nucleic acid like DNA they differ in their structure and function.</a:t>
            </a:r>
          </a:p>
          <a:p>
            <a:pPr marL="812800" indent="-812800" eaLnBrk="1" hangingPunct="1">
              <a:defRPr/>
            </a:pPr>
            <a:endParaRPr lang="en-US">
              <a:ea typeface="+mn-ea"/>
              <a:cs typeface="+mn-cs"/>
            </a:endParaRPr>
          </a:p>
          <a:p>
            <a:pPr marL="812800" indent="-812800" eaLnBrk="1" hangingPunct="1">
              <a:defRPr/>
            </a:pPr>
            <a:r>
              <a:rPr lang="en-US">
                <a:ea typeface="+mn-ea"/>
                <a:cs typeface="+mn-cs"/>
              </a:rPr>
              <a:t>RNA is usually a single stranded molecule which has ribose as its main sugar.</a:t>
            </a:r>
          </a:p>
        </p:txBody>
      </p:sp>
      <p:pic>
        <p:nvPicPr>
          <p:cNvPr id="54276" name="Picture 4" descr="Deoxyribose vs ribo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724400"/>
            <a:ext cx="4648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63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a typeface="+mj-ea"/>
                <a:cs typeface="+mj-cs"/>
              </a:rPr>
              <a:t>Gene Expression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How are genes used?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What tells them to turn off and on?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Is it valuable to be able to turn a gene on or off?</a:t>
            </a:r>
          </a:p>
        </p:txBody>
      </p:sp>
    </p:spTree>
    <p:extLst>
      <p:ext uri="{BB962C8B-B14F-4D97-AF65-F5344CB8AC3E}">
        <p14:creationId xmlns:p14="http://schemas.microsoft.com/office/powerpoint/2010/main" val="37678531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a typeface="+mj-ea"/>
                <a:cs typeface="+mj-cs"/>
              </a:rPr>
              <a:t>Gene Expression in Prokaryotes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Genes with similar functions in DNA are grouped into </a:t>
            </a:r>
            <a:r>
              <a:rPr lang="en-US" b="1" i="1" dirty="0" err="1" smtClean="0">
                <a:ea typeface="+mn-ea"/>
                <a:cs typeface="+mn-cs"/>
              </a:rPr>
              <a:t>operons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They can be switched on or off together.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Environmental factors such as the presence of a particular compound or temperature change will initiate the transcription and translation of this </a:t>
            </a:r>
            <a:r>
              <a:rPr lang="en-US" dirty="0" err="1" smtClean="0">
                <a:ea typeface="+mn-ea"/>
                <a:cs typeface="+mn-cs"/>
              </a:rPr>
              <a:t>operon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592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a typeface="+mj-ea"/>
                <a:cs typeface="+mj-cs"/>
              </a:rPr>
              <a:t>Gene Expression in Eukaryotes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Transcription factors affect where and how RNA polymerase will attach.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Transcription factors are proteins which bind to specific portions of DNA and where they bind determines where transcription will begin.</a:t>
            </a:r>
          </a:p>
        </p:txBody>
      </p:sp>
    </p:spTree>
    <p:extLst>
      <p:ext uri="{BB962C8B-B14F-4D97-AF65-F5344CB8AC3E}">
        <p14:creationId xmlns:p14="http://schemas.microsoft.com/office/powerpoint/2010/main" val="97664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>
                <a:ea typeface="+mn-ea"/>
                <a:cs typeface="+mn-cs"/>
              </a:rPr>
              <a:t>The base Thymine from DNA is replaced by </a:t>
            </a:r>
            <a:r>
              <a:rPr lang="en-US" b="1">
                <a:ea typeface="+mn-ea"/>
                <a:cs typeface="+mn-cs"/>
              </a:rPr>
              <a:t>Uracil (U).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endParaRPr lang="en-US" b="1">
              <a:ea typeface="+mn-ea"/>
              <a:cs typeface="+mn-cs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>
                <a:ea typeface="+mn-ea"/>
                <a:cs typeface="+mn-cs"/>
              </a:rPr>
              <a:t>Why is this helpful to the body?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endParaRPr lang="en-US">
              <a:ea typeface="+mn-ea"/>
              <a:cs typeface="+mn-cs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>
                <a:ea typeface="+mn-ea"/>
                <a:cs typeface="+mn-cs"/>
              </a:rPr>
              <a:t>What is this evidence of?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RNA Structure</a:t>
            </a:r>
          </a:p>
        </p:txBody>
      </p:sp>
      <p:pic>
        <p:nvPicPr>
          <p:cNvPr id="56325" name="Picture 6" descr="RNAbas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2057400"/>
            <a:ext cx="481965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38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RNA Structure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defRPr/>
            </a:pPr>
            <a:r>
              <a:rPr lang="en-US" dirty="0">
                <a:ea typeface="+mn-ea"/>
                <a:cs typeface="+mn-cs"/>
              </a:rPr>
              <a:t>All of the other base pairing rules hold true with Uracil replacing Thymine.</a:t>
            </a:r>
          </a:p>
          <a:p>
            <a:pPr marL="609600" indent="-609600" eaLnBrk="1" hangingPunct="1">
              <a:defRPr/>
            </a:pPr>
            <a:endParaRPr lang="en-US" dirty="0">
              <a:ea typeface="+mn-ea"/>
              <a:cs typeface="+mn-cs"/>
            </a:endParaRPr>
          </a:p>
          <a:p>
            <a:pPr marL="609600" indent="-609600" eaLnBrk="1" hangingPunct="1">
              <a:buFont typeface="Wingdings" charset="2"/>
              <a:buNone/>
              <a:defRPr/>
            </a:pPr>
            <a:r>
              <a:rPr lang="en-US" dirty="0">
                <a:ea typeface="+mn-ea"/>
                <a:cs typeface="+mn-cs"/>
              </a:rPr>
              <a:t>					</a:t>
            </a:r>
          </a:p>
          <a:p>
            <a:pPr marL="609600" indent="-609600" eaLnBrk="1" hangingPunct="1">
              <a:buFont typeface="Wingdings" charset="2"/>
              <a:buNone/>
              <a:defRPr/>
            </a:pPr>
            <a:r>
              <a:rPr lang="en-US" dirty="0">
                <a:ea typeface="+mn-ea"/>
                <a:cs typeface="+mn-cs"/>
              </a:rPr>
              <a:t>					=</a:t>
            </a:r>
          </a:p>
          <a:p>
            <a:pPr marL="609600" indent="-609600" eaLnBrk="1" hangingPunct="1">
              <a:buFont typeface="Wingdings" charset="2"/>
              <a:buNone/>
              <a:defRPr/>
            </a:pPr>
            <a:r>
              <a:rPr lang="en-US" dirty="0">
                <a:ea typeface="+mn-ea"/>
                <a:cs typeface="+mn-cs"/>
              </a:rPr>
              <a:t>		</a:t>
            </a:r>
          </a:p>
          <a:p>
            <a:pPr marL="609600" indent="-609600" eaLnBrk="1" hangingPunct="1">
              <a:buFont typeface="Wingdings" charset="2"/>
              <a:buNone/>
              <a:defRPr/>
            </a:pPr>
            <a:r>
              <a:rPr lang="en-US" dirty="0">
                <a:ea typeface="+mn-ea"/>
                <a:cs typeface="+mn-cs"/>
              </a:rPr>
              <a:t>			Adenine		Uracil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86000"/>
            <a:ext cx="1581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59793"/>
            <a:ext cx="1093851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63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Types of RNA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812800" indent="-812800" eaLnBrk="1" hangingPunct="1">
              <a:lnSpc>
                <a:spcPct val="90000"/>
              </a:lnSpc>
              <a:defRPr/>
            </a:pPr>
            <a:r>
              <a:rPr lang="en-US" sz="2400">
                <a:ea typeface="+mn-ea"/>
                <a:cs typeface="+mn-cs"/>
              </a:rPr>
              <a:t>There are three types of RNA:</a:t>
            </a:r>
          </a:p>
          <a:p>
            <a:pPr marL="1168400" lvl="1" indent="-711200" eaLnBrk="1" hangingPunct="1">
              <a:lnSpc>
                <a:spcPct val="90000"/>
              </a:lnSpc>
              <a:defRPr/>
            </a:pPr>
            <a:endParaRPr lang="en-US" sz="2000"/>
          </a:p>
          <a:p>
            <a:pPr marL="1168400" lvl="1" indent="-711200" eaLnBrk="1" hangingPunct="1">
              <a:lnSpc>
                <a:spcPct val="90000"/>
              </a:lnSpc>
              <a:defRPr/>
            </a:pPr>
            <a:r>
              <a:rPr lang="en-US" sz="2000" b="1"/>
              <a:t>Messenger RNA (mRNA)</a:t>
            </a:r>
            <a:r>
              <a:rPr lang="en-US" sz="2000"/>
              <a:t> is a single stranded R NA that is responsible for transporting genetic information form the DNA to the cytosol of eukaryotes.</a:t>
            </a:r>
          </a:p>
          <a:p>
            <a:pPr marL="1168400" lvl="1" indent="-711200" eaLnBrk="1" hangingPunct="1">
              <a:lnSpc>
                <a:spcPct val="90000"/>
              </a:lnSpc>
              <a:defRPr/>
            </a:pPr>
            <a:endParaRPr lang="en-US" sz="2000"/>
          </a:p>
          <a:p>
            <a:pPr marL="1168400" lvl="1" indent="-711200" eaLnBrk="1" hangingPunct="1">
              <a:lnSpc>
                <a:spcPct val="90000"/>
              </a:lnSpc>
              <a:defRPr/>
            </a:pPr>
            <a:r>
              <a:rPr lang="en-US" sz="2000" b="1"/>
              <a:t>Transfer RNA (tRNA)</a:t>
            </a:r>
            <a:r>
              <a:rPr lang="en-US" sz="2000"/>
              <a:t> is a single chain of 80 RNA nucleotides that have a hairpin shape which bind to specific amino acids.</a:t>
            </a:r>
          </a:p>
          <a:p>
            <a:pPr marL="1168400" lvl="1" indent="-711200" eaLnBrk="1" hangingPunct="1">
              <a:lnSpc>
                <a:spcPct val="90000"/>
              </a:lnSpc>
              <a:defRPr/>
            </a:pPr>
            <a:endParaRPr lang="en-US" sz="2000"/>
          </a:p>
          <a:p>
            <a:pPr marL="1168400" lvl="1" indent="-711200" eaLnBrk="1" hangingPunct="1">
              <a:lnSpc>
                <a:spcPct val="90000"/>
              </a:lnSpc>
              <a:defRPr/>
            </a:pPr>
            <a:r>
              <a:rPr lang="en-US" sz="2000" b="1"/>
              <a:t>Ribosomal RNA (rRNA)</a:t>
            </a:r>
            <a:r>
              <a:rPr lang="en-US" sz="2000"/>
              <a:t> is a globular shaped RNA that are held together by proteins to form ribosomes.</a:t>
            </a:r>
          </a:p>
        </p:txBody>
      </p:sp>
    </p:spTree>
    <p:extLst>
      <p:ext uri="{BB962C8B-B14F-4D97-AF65-F5344CB8AC3E}">
        <p14:creationId xmlns:p14="http://schemas.microsoft.com/office/powerpoint/2010/main" val="65812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Transcription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Transcription is the process by which DNA is copied into RNA.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RNA Polymerase</a:t>
            </a:r>
            <a:r>
              <a:rPr lang="en-US" smtClean="0"/>
              <a:t> is the enzyme which binds to a </a:t>
            </a:r>
            <a:r>
              <a:rPr lang="en-US" b="1" smtClean="0"/>
              <a:t>promoter</a:t>
            </a:r>
            <a:r>
              <a:rPr lang="en-US" smtClean="0"/>
              <a:t> region to begin making RNA.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 </a:t>
            </a:r>
            <a:r>
              <a:rPr lang="en-US" b="1" smtClean="0"/>
              <a:t>promoter</a:t>
            </a:r>
            <a:r>
              <a:rPr lang="en-US" smtClean="0"/>
              <a:t> region is basically a start code.</a:t>
            </a:r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Think of it like an upper case letter alerting you to start a sentence.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2423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Transcription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660400" indent="-660400" eaLnBrk="1" hangingPunct="1">
              <a:defRPr/>
            </a:pPr>
            <a:r>
              <a:rPr lang="en-US">
                <a:ea typeface="+mn-ea"/>
                <a:cs typeface="+mn-cs"/>
              </a:rPr>
              <a:t>RNA polymerase then adds complimentary base pairs to the DNA until the </a:t>
            </a:r>
            <a:r>
              <a:rPr lang="en-US" b="1">
                <a:ea typeface="+mn-ea"/>
                <a:cs typeface="+mn-cs"/>
              </a:rPr>
              <a:t>termination signal</a:t>
            </a:r>
            <a:r>
              <a:rPr lang="en-US">
                <a:ea typeface="+mn-ea"/>
                <a:cs typeface="+mn-cs"/>
              </a:rPr>
              <a:t> is reached.</a:t>
            </a:r>
          </a:p>
          <a:p>
            <a:pPr marL="660400" indent="-660400" eaLnBrk="1" hangingPunct="1">
              <a:defRPr/>
            </a:pPr>
            <a:endParaRPr lang="en-US">
              <a:ea typeface="+mn-ea"/>
              <a:cs typeface="+mn-cs"/>
            </a:endParaRPr>
          </a:p>
          <a:p>
            <a:pPr marL="1035050" lvl="1" indent="-577850" eaLnBrk="1" hangingPunct="1">
              <a:defRPr/>
            </a:pPr>
            <a:r>
              <a:rPr lang="en-US"/>
              <a:t>The termination signal marks the end of a specific gene.</a:t>
            </a:r>
          </a:p>
          <a:p>
            <a:pPr marL="1035050" lvl="1" indent="-577850" eaLnBrk="1" hangingPunct="1">
              <a:defRPr/>
            </a:pPr>
            <a:endParaRPr lang="en-US"/>
          </a:p>
          <a:p>
            <a:pPr marL="1035050" lvl="1" indent="-577850" eaLnBrk="1" hangingPunct="1">
              <a:defRPr/>
            </a:pPr>
            <a:r>
              <a:rPr lang="en-US"/>
              <a:t>Think of it like a period alerting you to stop reading a sentence.</a:t>
            </a:r>
          </a:p>
        </p:txBody>
      </p:sp>
    </p:spTree>
    <p:extLst>
      <p:ext uri="{BB962C8B-B14F-4D97-AF65-F5344CB8AC3E}">
        <p14:creationId xmlns:p14="http://schemas.microsoft.com/office/powerpoint/2010/main" val="355883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Transcription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812800" indent="-812800" eaLnBrk="1" hangingPunct="1"/>
            <a:r>
              <a:rPr lang="en-US" smtClean="0"/>
              <a:t>The products of transcription are called </a:t>
            </a:r>
            <a:r>
              <a:rPr lang="en-US" b="1" smtClean="0"/>
              <a:t>transcripts</a:t>
            </a:r>
            <a:r>
              <a:rPr lang="en-US" smtClean="0"/>
              <a:t> and include mRNA, tRNA and rRNA which all play an active role in the decoding of DNA into proteins.</a:t>
            </a:r>
          </a:p>
          <a:p>
            <a:pPr marL="812800" indent="-812800" eaLnBrk="1" hangingPunct="1"/>
            <a:endParaRPr lang="en-US" smtClean="0"/>
          </a:p>
          <a:p>
            <a:pPr marL="812800" indent="-812800" eaLnBrk="1" hangingPunct="1"/>
            <a:r>
              <a:rPr lang="en-US" smtClean="0"/>
              <a:t>This RNA is edited for useful content.</a:t>
            </a:r>
          </a:p>
          <a:p>
            <a:pPr marL="812800" indent="-812800" eaLnBrk="1" hangingPunct="1"/>
            <a:endParaRPr lang="en-US" smtClean="0"/>
          </a:p>
          <a:p>
            <a:pPr marL="812800" indent="-812800" eaLnBrk="1" hangingPunct="1"/>
            <a:r>
              <a:rPr lang="en-US" smtClean="0"/>
              <a:t>The </a:t>
            </a:r>
            <a:r>
              <a:rPr lang="en-US" b="1" i="1" smtClean="0"/>
              <a:t>introns</a:t>
            </a:r>
            <a:r>
              <a:rPr lang="en-US" smtClean="0"/>
              <a:t> are cut out and disgarded and the </a:t>
            </a:r>
            <a:r>
              <a:rPr lang="en-US" b="1" i="1" smtClean="0"/>
              <a:t>exons </a:t>
            </a:r>
            <a:r>
              <a:rPr lang="en-US" smtClean="0"/>
              <a:t>are used.</a:t>
            </a:r>
          </a:p>
          <a:p>
            <a:pPr marL="812800" indent="-812800"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4883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Protein Synthesis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marL="812800" indent="-812800" eaLnBrk="1" hangingPunct="1">
              <a:lnSpc>
                <a:spcPct val="90000"/>
              </a:lnSpc>
            </a:pPr>
            <a:r>
              <a:rPr lang="en-US" smtClean="0"/>
              <a:t>If DNA can be considered the blueprints of the body then proteins would be the bricks and boards, they are the building blocks that gives us our structure.</a:t>
            </a:r>
          </a:p>
          <a:p>
            <a:pPr marL="812800" indent="-812800" eaLnBrk="1" hangingPunct="1">
              <a:lnSpc>
                <a:spcPct val="90000"/>
              </a:lnSpc>
            </a:pPr>
            <a:endParaRPr lang="en-US" smtClean="0"/>
          </a:p>
          <a:p>
            <a:pPr marL="812800" indent="-812800" eaLnBrk="1" hangingPunct="1">
              <a:lnSpc>
                <a:spcPct val="90000"/>
              </a:lnSpc>
            </a:pPr>
            <a:r>
              <a:rPr lang="en-US" smtClean="0"/>
              <a:t>The process of assembling these bricks is called </a:t>
            </a:r>
            <a:r>
              <a:rPr lang="en-US" b="1" smtClean="0"/>
              <a:t>protein synthesis</a:t>
            </a:r>
            <a:r>
              <a:rPr lang="en-US" smtClean="0"/>
              <a:t> (the process of assembling proteins using DNA).</a:t>
            </a:r>
          </a:p>
          <a:p>
            <a:pPr marL="812800" indent="-812800" eaLnBrk="1" hangingPunct="1">
              <a:lnSpc>
                <a:spcPct val="90000"/>
              </a:lnSpc>
            </a:pPr>
            <a:r>
              <a:rPr lang="en-US" smtClean="0">
                <a:hlinkClick r:id="rId2"/>
              </a:rPr>
              <a:t>Protein Synthesis Rap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215806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</TotalTime>
  <Words>748</Words>
  <Application>Microsoft Office PowerPoint</Application>
  <PresentationFormat>On-screen Show (4:3)</PresentationFormat>
  <Paragraphs>107</Paragraphs>
  <Slides>22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Angles</vt:lpstr>
      <vt:lpstr>Topic #11</vt:lpstr>
      <vt:lpstr>RNA Structure</vt:lpstr>
      <vt:lpstr>RNA Structure</vt:lpstr>
      <vt:lpstr>RNA Structure</vt:lpstr>
      <vt:lpstr>Types of RNA</vt:lpstr>
      <vt:lpstr>Transcription</vt:lpstr>
      <vt:lpstr>Transcription</vt:lpstr>
      <vt:lpstr>Transcription</vt:lpstr>
      <vt:lpstr>Protein Synthesis</vt:lpstr>
      <vt:lpstr>Protein Synthesis</vt:lpstr>
      <vt:lpstr>Protein Synthesis</vt:lpstr>
      <vt:lpstr>Protein Synthesis</vt:lpstr>
      <vt:lpstr>PowerPoint Presentation</vt:lpstr>
      <vt:lpstr>Protein Synthesis</vt:lpstr>
      <vt:lpstr>PowerPoint Presentation</vt:lpstr>
      <vt:lpstr>Mutations</vt:lpstr>
      <vt:lpstr>Mutations</vt:lpstr>
      <vt:lpstr>Mutations</vt:lpstr>
      <vt:lpstr>Mutations</vt:lpstr>
      <vt:lpstr>Gene Expression</vt:lpstr>
      <vt:lpstr>Gene Expression in Prokaryotes</vt:lpstr>
      <vt:lpstr>Gene Expression in Eukaryotes</vt:lpstr>
    </vt:vector>
  </TitlesOfParts>
  <Company>GNASD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#11</dc:title>
  <dc:creator>prushinskid</dc:creator>
  <cp:lastModifiedBy>prushinskid</cp:lastModifiedBy>
  <cp:revision>2</cp:revision>
  <dcterms:created xsi:type="dcterms:W3CDTF">2012-11-13T19:36:32Z</dcterms:created>
  <dcterms:modified xsi:type="dcterms:W3CDTF">2013-02-01T13:04:03Z</dcterms:modified>
</cp:coreProperties>
</file>